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60" r:id="rId4"/>
    <p:sldId id="269" r:id="rId5"/>
    <p:sldId id="268" r:id="rId6"/>
    <p:sldId id="257" r:id="rId7"/>
    <p:sldId id="267" r:id="rId8"/>
    <p:sldId id="278" r:id="rId9"/>
    <p:sldId id="263" r:id="rId10"/>
    <p:sldId id="271" r:id="rId11"/>
    <p:sldId id="275" r:id="rId12"/>
    <p:sldId id="276" r:id="rId13"/>
    <p:sldId id="277" r:id="rId14"/>
    <p:sldId id="272" r:id="rId15"/>
    <p:sldId id="274" r:id="rId16"/>
    <p:sldId id="273" r:id="rId17"/>
  </p:sldIdLst>
  <p:sldSz cx="14630400" cy="8229600"/>
  <p:notesSz cx="8229600" cy="14630400"/>
  <p:embeddedFontLst>
    <p:embeddedFont>
      <p:font typeface="DM Sans Semi Bold" panose="020B0604020202020204" charset="0"/>
      <p:regular r:id="rId19"/>
    </p:embeddedFont>
    <p:embeddedFont>
      <p:font typeface="Inter Medium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2DD913-072C-97A3-B7F8-A9890CEB5532}" v="1" dt="2025-04-07T15:10:12.787"/>
    <p1510:client id="{35E3D82F-ED3C-E6BE-5030-04FB5D24FA3B}" v="31" dt="2025-04-08T04:16:23.636"/>
    <p1510:client id="{A2A7B6E0-DA97-456F-9E94-42569D2060B7}" v="6" dt="2025-04-08T03:52:32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05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40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5400" b="1" dirty="0">
                <a:solidFill>
                  <a:srgbClr val="1F2937"/>
                </a:solidFill>
                <a:latin typeface="Inter Medium" panose="020B0604020202020204" charset="0"/>
                <a:ea typeface="Inter Medium" panose="020B0604020202020204" charset="0"/>
              </a:rPr>
              <a:t>AI Self‑Decomposing Polymers</a:t>
            </a:r>
            <a:endParaRPr lang="en-US" sz="5400" dirty="0">
              <a:latin typeface="Inter Medium" panose="020B0604020202020204" charset="0"/>
              <a:ea typeface="Inter Medium" panose="020B0604020202020204" charset="0"/>
              <a:cs typeface="Calibri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5400" dirty="0">
              <a:solidFill>
                <a:srgbClr val="030303"/>
              </a:solidFill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Revolutionizing Sustainability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AA48F-11D5-89D6-D972-6709F76A0BBD}"/>
              </a:ext>
            </a:extLst>
          </p:cNvPr>
          <p:cNvSpPr/>
          <p:nvPr/>
        </p:nvSpPr>
        <p:spPr>
          <a:xfrm>
            <a:off x="12823903" y="7727795"/>
            <a:ext cx="1773044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44D3C-3041-46D3-A3A1-654135FB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AB59AB-560D-8058-0F09-74C29479230D}"/>
              </a:ext>
            </a:extLst>
          </p:cNvPr>
          <p:cNvSpPr/>
          <p:nvPr/>
        </p:nvSpPr>
        <p:spPr>
          <a:xfrm>
            <a:off x="12823903" y="7727795"/>
            <a:ext cx="1773044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9AF3B8B-8C25-08AA-16AB-A7F17DC46FE0}"/>
              </a:ext>
            </a:extLst>
          </p:cNvPr>
          <p:cNvSpPr/>
          <p:nvPr/>
        </p:nvSpPr>
        <p:spPr>
          <a:xfrm>
            <a:off x="793790" y="767246"/>
            <a:ext cx="12621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</a:rPr>
              <a:t>Why our Solution Matters</a:t>
            </a:r>
            <a:endParaRPr lang="en-US" sz="44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FEE4BA2-908F-C801-09F2-927D9E1A3AB9}"/>
              </a:ext>
            </a:extLst>
          </p:cNvPr>
          <p:cNvSpPr/>
          <p:nvPr/>
        </p:nvSpPr>
        <p:spPr>
          <a:xfrm>
            <a:off x="793790" y="31863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IN" sz="1750" b="0" i="0" dirty="0">
              <a:effectLst/>
              <a:latin typeface="Inter Medium" panose="020B0604020202020204" charset="0"/>
              <a:ea typeface="Inter Medium" panose="020B060402020202020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EB3999-E1A2-08BD-DE7F-E4B9E619D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789120"/>
              </p:ext>
            </p:extLst>
          </p:nvPr>
        </p:nvGraphicFramePr>
        <p:xfrm>
          <a:off x="538975" y="2736599"/>
          <a:ext cx="13552449" cy="3076851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517483">
                  <a:extLst>
                    <a:ext uri="{9D8B030D-6E8A-4147-A177-3AD203B41FA5}">
                      <a16:colId xmlns:a16="http://schemas.microsoft.com/office/drawing/2014/main" val="1949646279"/>
                    </a:ext>
                  </a:extLst>
                </a:gridCol>
                <a:gridCol w="4517483">
                  <a:extLst>
                    <a:ext uri="{9D8B030D-6E8A-4147-A177-3AD203B41FA5}">
                      <a16:colId xmlns:a16="http://schemas.microsoft.com/office/drawing/2014/main" val="3891835432"/>
                    </a:ext>
                  </a:extLst>
                </a:gridCol>
                <a:gridCol w="4517483">
                  <a:extLst>
                    <a:ext uri="{9D8B030D-6E8A-4147-A177-3AD203B41FA5}">
                      <a16:colId xmlns:a16="http://schemas.microsoft.com/office/drawing/2014/main" val="831524390"/>
                    </a:ext>
                  </a:extLst>
                </a:gridCol>
              </a:tblGrid>
              <a:tr h="829155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IN" b="0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🌍 Environmental Remediation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IN" b="0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🌾 Agricultural Revitalization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IN" b="0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♻️ Scalable Sustainability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782957588"/>
                  </a:ext>
                </a:extLst>
              </a:tr>
              <a:tr h="782426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- Reduces pesticide residues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- Restores soil health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- Decomposes at 35°C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2104846201"/>
                  </a:ext>
                </a:extLst>
              </a:tr>
              <a:tr h="720368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- Eliminates microplastics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- Maintains high yields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marL="285750" indent="-285750" fontAlgn="base" latinLnBrk="0">
                        <a:buFontTx/>
                        <a:buChar char="-"/>
                      </a:pPr>
                      <a:r>
                        <a:rPr lang="en-IN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Aligns with UN SDGs(Sustainable       </a:t>
                      </a:r>
                    </a:p>
                    <a:p>
                      <a:pPr marL="0" indent="0" fontAlgn="base" latinLnBrk="0">
                        <a:buFontTx/>
                        <a:buNone/>
                      </a:pPr>
                      <a:r>
                        <a:rPr lang="en-IN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    Development Goals)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867193830"/>
                  </a:ext>
                </a:extLst>
              </a:tr>
              <a:tr h="744902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- Cuts embodied energy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- Saves farmers 28% costs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- $2.1B market potential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2322417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412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BF1D8-DCFF-6404-5CCF-587FA8A6D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C23084-8E8C-ECAE-72D8-3AAFA5BAAA81}"/>
              </a:ext>
            </a:extLst>
          </p:cNvPr>
          <p:cNvSpPr/>
          <p:nvPr/>
        </p:nvSpPr>
        <p:spPr>
          <a:xfrm>
            <a:off x="12823903" y="7727795"/>
            <a:ext cx="1773044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9C5E1F5-8338-2ED4-7C3B-F839DA15CCD2}"/>
              </a:ext>
            </a:extLst>
          </p:cNvPr>
          <p:cNvSpPr/>
          <p:nvPr/>
        </p:nvSpPr>
        <p:spPr>
          <a:xfrm>
            <a:off x="1004636" y="733044"/>
            <a:ext cx="12621127" cy="738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</a:rPr>
              <a:t>Graph Neural Network(GNNs)</a:t>
            </a:r>
            <a:endParaRPr lang="en-US" sz="44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A9E129-CBA3-0323-51B1-A0537266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208" y="2171769"/>
            <a:ext cx="5736748" cy="47839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691EA4-56EB-A60B-138D-4234ACFCA721}"/>
              </a:ext>
            </a:extLst>
          </p:cNvPr>
          <p:cNvSpPr txBox="1"/>
          <p:nvPr/>
        </p:nvSpPr>
        <p:spPr>
          <a:xfrm>
            <a:off x="401444" y="1841179"/>
            <a:ext cx="7927492" cy="544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en-US" b="1" i="0" dirty="0">
                <a:effectLst/>
                <a:latin typeface="Inter Medium" panose="020B0604020202020204" charset="0"/>
                <a:ea typeface="Inter Medium" panose="020B0604020202020204" charset="0"/>
              </a:rPr>
              <a:t>Key Features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 </a:t>
            </a:r>
            <a:r>
              <a:rPr lang="en-US" b="1" i="0" dirty="0">
                <a:effectLst/>
                <a:latin typeface="Inter Medium" panose="020B0604020202020204" charset="0"/>
                <a:ea typeface="Inter Medium" panose="020B0604020202020204" charset="0"/>
              </a:rPr>
              <a:t>Purpose</a:t>
            </a:r>
            <a:r>
              <a:rPr lang="en-US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: Model to process and analyze data to generate Polymer  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 </a:t>
            </a:r>
            <a:r>
              <a:rPr lang="en-US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graphs and predict 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d</a:t>
            </a:r>
            <a:r>
              <a:rPr lang="en-US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egradability scores for polymers based on  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 </a:t>
            </a:r>
            <a:r>
              <a:rPr lang="en-US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molecular graphs.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 </a:t>
            </a:r>
            <a:r>
              <a:rPr lang="en-US" b="1" i="0" dirty="0">
                <a:effectLst/>
                <a:latin typeface="Inter Medium" panose="020B0604020202020204" charset="0"/>
                <a:ea typeface="Inter Medium" panose="020B0604020202020204" charset="0"/>
              </a:rPr>
              <a:t>Architecture</a:t>
            </a:r>
            <a:r>
              <a:rPr lang="en-US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 Medium" panose="020B0604020202020204" charset="0"/>
                <a:ea typeface="Inter Medium" panose="020B0604020202020204" charset="0"/>
              </a:rPr>
              <a:t>Input</a:t>
            </a:r>
            <a:r>
              <a:rPr lang="en-US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: Node features (atomic properties) and edge indices (bond connections).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 Medium" panose="020B0604020202020204" charset="0"/>
                <a:ea typeface="Inter Medium" panose="020B0604020202020204" charset="0"/>
              </a:rPr>
              <a:t>Layers</a:t>
            </a:r>
            <a:r>
              <a:rPr lang="en-US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:</a:t>
            </a:r>
          </a:p>
          <a:p>
            <a:pPr marL="1600200" lvl="3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3 Graph Convolutional Layers (</a:t>
            </a:r>
            <a:r>
              <a:rPr lang="en-US" b="0" i="0" dirty="0" err="1">
                <a:effectLst/>
                <a:latin typeface="Inter Medium" panose="020B0604020202020204" charset="0"/>
                <a:ea typeface="Inter Medium" panose="020B0604020202020204" charset="0"/>
              </a:rPr>
              <a:t>GCNConv</a:t>
            </a:r>
            <a:r>
              <a:rPr lang="en-US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).</a:t>
            </a:r>
          </a:p>
          <a:p>
            <a:pPr marL="1600200" lvl="3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Global Mean Pooling for graph-level representation.</a:t>
            </a:r>
          </a:p>
          <a:p>
            <a:pPr marL="1600200" lvl="3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Fully Connected Layer for final prediction.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 Medium" panose="020B0604020202020204" charset="0"/>
                <a:ea typeface="Inter Medium" panose="020B0604020202020204" charset="0"/>
              </a:rPr>
              <a:t>Output</a:t>
            </a:r>
            <a:r>
              <a:rPr lang="en-US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: Represent Polymers and 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s</a:t>
            </a:r>
            <a:r>
              <a:rPr lang="en-US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igmoid activation to predict degradability score (0–1).</a:t>
            </a:r>
          </a:p>
        </p:txBody>
      </p:sp>
    </p:spTree>
    <p:extLst>
      <p:ext uri="{BB962C8B-B14F-4D97-AF65-F5344CB8AC3E}">
        <p14:creationId xmlns:p14="http://schemas.microsoft.com/office/powerpoint/2010/main" val="3925364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9389-9217-57E7-33CF-DB336904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8CD19-F118-3542-8E7B-A4EC8A83212F}"/>
              </a:ext>
            </a:extLst>
          </p:cNvPr>
          <p:cNvSpPr/>
          <p:nvPr/>
        </p:nvSpPr>
        <p:spPr>
          <a:xfrm>
            <a:off x="12823903" y="7727795"/>
            <a:ext cx="1773044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8A9C0272-DB79-376C-7715-A9443DE54217}"/>
              </a:ext>
            </a:extLst>
          </p:cNvPr>
          <p:cNvSpPr/>
          <p:nvPr/>
        </p:nvSpPr>
        <p:spPr>
          <a:xfrm>
            <a:off x="1004636" y="644701"/>
            <a:ext cx="12621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</a:rPr>
              <a:t>  POLYMER Generation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6E99A-DC37-E73A-7538-3F04FEC1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064" y="1367568"/>
            <a:ext cx="5397864" cy="6750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137CBB-0CC0-9ED2-461A-4EDCD9839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23" y="6233532"/>
            <a:ext cx="6170077" cy="1206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250CF2-7C8A-94F9-2C99-41BA3E433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138" y="1793082"/>
            <a:ext cx="6066046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0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5329-DCE5-EAAA-B904-4200BD6A2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F8FB6-672D-3D70-A071-09074B4FA3B8}"/>
              </a:ext>
            </a:extLst>
          </p:cNvPr>
          <p:cNvSpPr/>
          <p:nvPr/>
        </p:nvSpPr>
        <p:spPr>
          <a:xfrm>
            <a:off x="12823903" y="7727795"/>
            <a:ext cx="1773044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E059506-A892-45B5-A58F-12E109C41625}"/>
              </a:ext>
            </a:extLst>
          </p:cNvPr>
          <p:cNvSpPr/>
          <p:nvPr/>
        </p:nvSpPr>
        <p:spPr>
          <a:xfrm>
            <a:off x="793790" y="767246"/>
            <a:ext cx="12621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</a:rPr>
              <a:t>Additional Features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BC7EFD6-4916-D8C2-6909-C24DA6B4BAA8}"/>
              </a:ext>
            </a:extLst>
          </p:cNvPr>
          <p:cNvSpPr/>
          <p:nvPr/>
        </p:nvSpPr>
        <p:spPr>
          <a:xfrm>
            <a:off x="793789" y="23793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Calibri" panose="020F0502020204030204" pitchFamily="34" charset="0"/>
              <a:buChar char="•"/>
            </a:pPr>
            <a:r>
              <a:rPr lang="en-US" sz="1750" dirty="0">
                <a:latin typeface="Inter Medium" panose="020B0604020202020204" charset="0"/>
                <a:ea typeface="Inter Medium" panose="020B0604020202020204" charset="0"/>
              </a:rPr>
              <a:t>Model predicts Degradability Score for each Polymer using SMARTS Patterns and adjusting it acc. </a:t>
            </a:r>
            <a:endParaRPr lang="en-US" sz="1750" b="0" i="0" dirty="0">
              <a:effectLst/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7F61B8B-2417-90F5-CA09-03833F9F2A80}"/>
              </a:ext>
            </a:extLst>
          </p:cNvPr>
          <p:cNvSpPr/>
          <p:nvPr/>
        </p:nvSpPr>
        <p:spPr>
          <a:xfrm>
            <a:off x="793788" y="33889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Systematic nomenclature generation based on functional groups and structure type.</a:t>
            </a:r>
            <a:endParaRPr lang="en-IN" sz="1750" b="0" i="0" dirty="0">
              <a:effectLst/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7521350-7454-0AAF-B6E6-D85D9BD1A89F}"/>
              </a:ext>
            </a:extLst>
          </p:cNvPr>
          <p:cNvSpPr/>
          <p:nvPr/>
        </p:nvSpPr>
        <p:spPr>
          <a:xfrm>
            <a:off x="793787" y="4398669"/>
            <a:ext cx="6244709" cy="1331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latin typeface="Inter Medium" panose="020B0604020202020204" charset="0"/>
                <a:ea typeface="Inter Medium" panose="020B0604020202020204" charset="0"/>
              </a:rPr>
              <a:t>Predicts the Synthetic Accessibility (SA) Score based on the number of fragments / bonds and structural complexity</a:t>
            </a:r>
          </a:p>
        </p:txBody>
      </p:sp>
    </p:spTree>
    <p:extLst>
      <p:ext uri="{BB962C8B-B14F-4D97-AF65-F5344CB8AC3E}">
        <p14:creationId xmlns:p14="http://schemas.microsoft.com/office/powerpoint/2010/main" val="373231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9842B-1128-1483-AA28-E25BCFEC9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60C46A-9436-12F4-975B-FE98E9F4C126}"/>
              </a:ext>
            </a:extLst>
          </p:cNvPr>
          <p:cNvSpPr/>
          <p:nvPr/>
        </p:nvSpPr>
        <p:spPr>
          <a:xfrm>
            <a:off x="12823903" y="7727795"/>
            <a:ext cx="1773044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F4F8322-FDF0-748C-385D-0970C42DEED1}"/>
              </a:ext>
            </a:extLst>
          </p:cNvPr>
          <p:cNvSpPr/>
          <p:nvPr/>
        </p:nvSpPr>
        <p:spPr>
          <a:xfrm>
            <a:off x="793790" y="767246"/>
            <a:ext cx="12621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</a:rPr>
              <a:t>Challenges Faced &amp; Lessons Learned</a:t>
            </a:r>
            <a:endParaRPr lang="en-US" sz="44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6D19E1-23D7-6933-5F5E-D505A6A800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786618" y="2788528"/>
            <a:ext cx="4801132" cy="3631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4570E5-289F-2C12-A8B5-25598ED0AE87}"/>
              </a:ext>
            </a:extLst>
          </p:cNvPr>
          <p:cNvSpPr txBox="1"/>
          <p:nvPr/>
        </p:nvSpPr>
        <p:spPr>
          <a:xfrm>
            <a:off x="506885" y="2342111"/>
            <a:ext cx="45446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Inter Medium" panose="020B0604020202020204" charset="0"/>
                <a:ea typeface="Inter Medium" panose="020B0604020202020204" charset="0"/>
              </a:rPr>
              <a:t>Challenges</a:t>
            </a:r>
            <a:br>
              <a:rPr lang="en-IN" dirty="0">
                <a:latin typeface="Inter Medium" panose="020B0604020202020204" charset="0"/>
                <a:ea typeface="Inter Medium" panose="020B0604020202020204" charset="0"/>
              </a:rPr>
            </a:br>
            <a:endParaRPr lang="en-IN" dirty="0">
              <a:latin typeface="Inter Medium" panose="020B0604020202020204" charset="0"/>
              <a:ea typeface="Inter Medium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Inter Medium" panose="020B0604020202020204" charset="0"/>
                <a:ea typeface="Inter Medium" panose="020B0604020202020204" charset="0"/>
              </a:rPr>
              <a:t>Data Quality &amp; Availability: 📊</a:t>
            </a:r>
          </a:p>
          <a:p>
            <a:endParaRPr lang="en-IN" dirty="0">
              <a:latin typeface="Inter Medium" panose="020B0604020202020204" charset="0"/>
              <a:ea typeface="Inter Medium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Inter Medium" panose="020B0604020202020204" charset="0"/>
                <a:ea typeface="Inter Medium" panose="020B0604020202020204" charset="0"/>
              </a:rPr>
              <a:t>Lack of standardized databases for sustainable materials.</a:t>
            </a:r>
          </a:p>
          <a:p>
            <a:endParaRPr lang="en-IN" dirty="0">
              <a:latin typeface="Inter Medium" panose="020B0604020202020204" charset="0"/>
              <a:ea typeface="Inter Medium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Inter Medium" panose="020B0604020202020204" charset="0"/>
                <a:ea typeface="Inter Medium" panose="020B0604020202020204" charset="0"/>
              </a:rPr>
              <a:t>Complexity of Chemical Systems: 🧪</a:t>
            </a:r>
          </a:p>
          <a:p>
            <a:endParaRPr lang="en-IN" dirty="0">
              <a:latin typeface="Inter Medium" panose="020B0604020202020204" charset="0"/>
              <a:ea typeface="Inter Medium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Inter Medium" panose="020B0604020202020204" charset="0"/>
                <a:ea typeface="Inter Medium" panose="020B0604020202020204" charset="0"/>
              </a:rPr>
              <a:t>Difficulty modelling intricate molecular interactions.</a:t>
            </a:r>
          </a:p>
          <a:p>
            <a:endParaRPr lang="en-IN" dirty="0">
              <a:latin typeface="Inter Medium" panose="020B0604020202020204" charset="0"/>
              <a:ea typeface="Inter Medium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Inter Medium" panose="020B0604020202020204" charset="0"/>
                <a:ea typeface="Inter Medium" panose="020B0604020202020204" charset="0"/>
              </a:rPr>
              <a:t>Computational Resources: 💻</a:t>
            </a:r>
          </a:p>
          <a:p>
            <a:endParaRPr lang="en-IN" dirty="0">
              <a:latin typeface="Inter Medium" panose="020B0604020202020204" charset="0"/>
              <a:ea typeface="Inter Medium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Inter Medium" panose="020B0604020202020204" charset="0"/>
                <a:ea typeface="Inter Medium" panose="020B0604020202020204" charset="0"/>
              </a:rPr>
              <a:t>High-performance computing demands increase costs.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26D061-BEDC-11D8-AFA9-F1E412CCC934}"/>
              </a:ext>
            </a:extLst>
          </p:cNvPr>
          <p:cNvSpPr txBox="1"/>
          <p:nvPr/>
        </p:nvSpPr>
        <p:spPr>
          <a:xfrm>
            <a:off x="9578898" y="2349900"/>
            <a:ext cx="45446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Inter Medium" panose="020B0604020202020204" charset="0"/>
                <a:ea typeface="Inter Medium" panose="020B0604020202020204" charset="0"/>
              </a:rPr>
              <a:t>Learnings</a:t>
            </a:r>
          </a:p>
          <a:p>
            <a:endParaRPr lang="en-IN" dirty="0">
              <a:latin typeface="Inter Medium" panose="020B0604020202020204" charset="0"/>
              <a:ea typeface="Inter Medium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Inter Medium" panose="020B0604020202020204" charset="0"/>
                <a:ea typeface="Inter Medium" panose="020B0604020202020204" charset="0"/>
              </a:rPr>
              <a:t>Collaborative Approach: 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Inter Medium" panose="020B0604020202020204" charset="0"/>
              <a:ea typeface="Inter Medium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Inter Medium" panose="020B0604020202020204" charset="0"/>
                <a:ea typeface="Inter Medium" panose="020B0604020202020204" charset="0"/>
              </a:rPr>
              <a:t>Interdisciplinary teamwork enhances reliability.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Inter Medium" panose="020B0604020202020204" charset="0"/>
              <a:ea typeface="Inter Medium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Inter Medium" panose="020B0604020202020204" charset="0"/>
                <a:ea typeface="Inter Medium" panose="020B0604020202020204" charset="0"/>
              </a:rPr>
              <a:t>Improved Data Practices: 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Inter Medium" panose="020B0604020202020204" charset="0"/>
              <a:ea typeface="Inter Medium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Inter Medium" panose="020B0604020202020204" charset="0"/>
                <a:ea typeface="Inter Medium" panose="020B0604020202020204" charset="0"/>
              </a:rPr>
              <a:t>Standardized datasets improve model accuracy.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latin typeface="Inter Medium" panose="020B0604020202020204" charset="0"/>
              <a:ea typeface="Inter Medium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Inter Medium" panose="020B0604020202020204" charset="0"/>
                <a:ea typeface="Inter Medium" panose="020B0604020202020204" charset="0"/>
              </a:rPr>
              <a:t>Ethical Considerations: 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Inter Medium" panose="020B0604020202020204" charset="0"/>
              <a:ea typeface="Inter Medium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Inter Medium" panose="020B0604020202020204" charset="0"/>
                <a:ea typeface="Inter Medium" panose="020B0604020202020204" charset="0"/>
              </a:rPr>
              <a:t>Ensures sustainability without unintended harm.</a:t>
            </a:r>
          </a:p>
        </p:txBody>
      </p:sp>
    </p:spTree>
    <p:extLst>
      <p:ext uri="{BB962C8B-B14F-4D97-AF65-F5344CB8AC3E}">
        <p14:creationId xmlns:p14="http://schemas.microsoft.com/office/powerpoint/2010/main" val="583023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D9B3-42DB-975E-3095-FF624F7D8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D059C1-B19C-AB23-36EE-9BA0CAF74F6A}"/>
              </a:ext>
            </a:extLst>
          </p:cNvPr>
          <p:cNvSpPr/>
          <p:nvPr/>
        </p:nvSpPr>
        <p:spPr>
          <a:xfrm>
            <a:off x="12823903" y="7727795"/>
            <a:ext cx="1773044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AB44B9B-6063-6AF5-57A6-27E311DEB640}"/>
              </a:ext>
            </a:extLst>
          </p:cNvPr>
          <p:cNvSpPr/>
          <p:nvPr/>
        </p:nvSpPr>
        <p:spPr>
          <a:xfrm>
            <a:off x="793790" y="767246"/>
            <a:ext cx="12621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</a:rPr>
              <a:t>Future Directions</a:t>
            </a:r>
            <a:endParaRPr lang="en-US" sz="44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6B7C4-8DFA-3435-79F2-02E55BBB3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98" y="1729124"/>
            <a:ext cx="13943604" cy="47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7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C4D40-269D-3199-CF6F-FB1B90E1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EDDBF5-58F9-23AD-6E32-9810AB2A36FD}"/>
              </a:ext>
            </a:extLst>
          </p:cNvPr>
          <p:cNvSpPr/>
          <p:nvPr/>
        </p:nvSpPr>
        <p:spPr>
          <a:xfrm>
            <a:off x="12823903" y="7727795"/>
            <a:ext cx="1773044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64BD8053-5DC5-665E-807B-1EC47A03D820}"/>
              </a:ext>
            </a:extLst>
          </p:cNvPr>
          <p:cNvSpPr/>
          <p:nvPr/>
        </p:nvSpPr>
        <p:spPr>
          <a:xfrm>
            <a:off x="793790" y="767246"/>
            <a:ext cx="12621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</a:rPr>
              <a:t>Join Us in Shaping a Sustainable Future</a:t>
            </a:r>
            <a:endParaRPr lang="en-US" sz="44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E5FAB-BC30-54FC-5117-893419331591}"/>
              </a:ext>
            </a:extLst>
          </p:cNvPr>
          <p:cNvSpPr txBox="1"/>
          <p:nvPr/>
        </p:nvSpPr>
        <p:spPr>
          <a:xfrm>
            <a:off x="1728438" y="6522741"/>
            <a:ext cx="11173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>
                <a:effectLst/>
                <a:latin typeface="Inter Medium" panose="020B0604020202020204" charset="0"/>
                <a:ea typeface="Inter Medium" panose="020B0604020202020204" charset="0"/>
              </a:rPr>
              <a:t>“Let’s make sustainability smarter!”</a:t>
            </a:r>
            <a:endParaRPr lang="en-IN" sz="24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7C2893-F5FA-5BCF-29E2-BD18A5E33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88" y="2553148"/>
            <a:ext cx="13781023" cy="31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7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826503-6977-3B38-803C-BE6191D83254}"/>
              </a:ext>
            </a:extLst>
          </p:cNvPr>
          <p:cNvSpPr/>
          <p:nvPr/>
        </p:nvSpPr>
        <p:spPr>
          <a:xfrm>
            <a:off x="12823903" y="7727795"/>
            <a:ext cx="1773044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708D481-95F8-1650-2550-01B0660260E6}"/>
              </a:ext>
            </a:extLst>
          </p:cNvPr>
          <p:cNvSpPr/>
          <p:nvPr/>
        </p:nvSpPr>
        <p:spPr>
          <a:xfrm>
            <a:off x="793790" y="767246"/>
            <a:ext cx="12621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</a:rPr>
              <a:t>The Problem: Persistent Environmental Pollution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672F64D-2A68-6E27-8CCA-572D46539032}"/>
              </a:ext>
            </a:extLst>
          </p:cNvPr>
          <p:cNvSpPr/>
          <p:nvPr/>
        </p:nvSpPr>
        <p:spPr>
          <a:xfrm>
            <a:off x="859644" y="266319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Calibri" panose="020F0502020204030204" pitchFamily="34" charset="0"/>
              <a:buChar char="•"/>
            </a:pPr>
            <a:r>
              <a:rPr lang="en-US" sz="1750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Current biodegradable materials require specific conditions (e.g., industrial composting) to break down.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D7D843E-2A05-BAC8-0141-467FF94444ED}"/>
              </a:ext>
            </a:extLst>
          </p:cNvPr>
          <p:cNvSpPr/>
          <p:nvPr/>
        </p:nvSpPr>
        <p:spPr>
          <a:xfrm>
            <a:off x="859643" y="361580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IN" sz="1750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Non-biodegradable chemicals/polymers persist in the environment, causing pollution.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34C3EDD-9C8D-0B22-E5AC-16F38F984EFE}"/>
              </a:ext>
            </a:extLst>
          </p:cNvPr>
          <p:cNvSpPr/>
          <p:nvPr/>
        </p:nvSpPr>
        <p:spPr>
          <a:xfrm>
            <a:off x="859642" y="451147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Overuse of pesticides/insecticides in regions like Punjab/Haryana has degraded soil fertility.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B4AA4-1F36-B6BC-5C11-12D324E3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351" y="2042945"/>
            <a:ext cx="7170234" cy="450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2C8875-66ED-736A-2048-9ACF6F6E7008}"/>
              </a:ext>
            </a:extLst>
          </p:cNvPr>
          <p:cNvSpPr txBox="1"/>
          <p:nvPr/>
        </p:nvSpPr>
        <p:spPr>
          <a:xfrm>
            <a:off x="8224536" y="6444182"/>
            <a:ext cx="6412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nter Medium" panose="020B0604020202020204" charset="0"/>
                <a:ea typeface="Inter Medium" panose="020B0604020202020204" charset="0"/>
              </a:rPr>
              <a:t>Graph illustrating degradation of land in Punjab/Haryana state province, study done by GLASOD (Global Assessment of Human-induced Soil Degradation)</a:t>
            </a:r>
            <a:endParaRPr lang="en-IN" sz="12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AE7021-3B1C-AB01-5BF2-B7EC39279359}"/>
              </a:ext>
            </a:extLst>
          </p:cNvPr>
          <p:cNvSpPr txBox="1"/>
          <p:nvPr/>
        </p:nvSpPr>
        <p:spPr>
          <a:xfrm>
            <a:off x="8224536" y="6834531"/>
            <a:ext cx="5865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Inter Medium" panose="020B0604020202020204" charset="0"/>
                <a:ea typeface="Inter Medium" panose="020B0604020202020204" charset="0"/>
              </a:rPr>
              <a:t>Note:</a:t>
            </a:r>
            <a:r>
              <a:rPr lang="en-IN" sz="1200" dirty="0">
                <a:latin typeface="Inter Medium" panose="020B0604020202020204" charset="0"/>
                <a:ea typeface="Inter Medium" panose="020B0604020202020204" charset="0"/>
              </a:rPr>
              <a:t> Figures are cumulative </a:t>
            </a:r>
          </a:p>
        </p:txBody>
      </p:sp>
    </p:spTree>
    <p:extLst>
      <p:ext uri="{BB962C8B-B14F-4D97-AF65-F5344CB8AC3E}">
        <p14:creationId xmlns:p14="http://schemas.microsoft.com/office/powerpoint/2010/main" val="2657780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4276"/>
            <a:ext cx="1065851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Punjab's Soil Crisis: Chemical Overuse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407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Punjab faces a severe soil crisis due to chemical overuse. This threatens its agricultural sustainability.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Fertilizer Consumption: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247.6 kg/ha (2023) vs. national avg. 139.8 kg/ha.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Pesticide Use: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3,982 MT annually (3rd highest nationally).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207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Yield Decline: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Wheat productivity fell 17% (2017-2022) despite more fertilizers.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F8FAA-7E40-BB63-A9A7-C9BF07B77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644F78-0A14-FC29-210A-DF09FAF97DA6}"/>
              </a:ext>
            </a:extLst>
          </p:cNvPr>
          <p:cNvSpPr/>
          <p:nvPr/>
        </p:nvSpPr>
        <p:spPr>
          <a:xfrm>
            <a:off x="12823903" y="7727795"/>
            <a:ext cx="1773044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8F561DB7-509D-93BF-61FC-EA559E9DAACC}"/>
              </a:ext>
            </a:extLst>
          </p:cNvPr>
          <p:cNvSpPr/>
          <p:nvPr/>
        </p:nvSpPr>
        <p:spPr>
          <a:xfrm>
            <a:off x="403497" y="336986"/>
            <a:ext cx="12621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</a:rPr>
              <a:t>Punjab / Haryana Soil Crisis</a:t>
            </a:r>
            <a:endParaRPr lang="en-US" sz="44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925F0B-CBEB-DB41-5B81-250F4C337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97" y="1132896"/>
            <a:ext cx="6614733" cy="37112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B09461-E763-B77F-289F-EA7548B0C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1148138"/>
            <a:ext cx="6683319" cy="36960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B2F625-42DD-B79A-86BA-B9509E403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97" y="4844158"/>
            <a:ext cx="5779528" cy="3385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8118E9-153B-8BE1-3D06-B830E2EDD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427" y="5586762"/>
            <a:ext cx="8181520" cy="222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2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D69FE-6D89-8B81-61A0-95ABF3AA2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1CF9F-544F-E3DA-E149-37D40C410CD9}"/>
              </a:ext>
            </a:extLst>
          </p:cNvPr>
          <p:cNvSpPr/>
          <p:nvPr/>
        </p:nvSpPr>
        <p:spPr>
          <a:xfrm>
            <a:off x="12823903" y="7727795"/>
            <a:ext cx="1773044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96B9C78-8C26-DB18-4520-D1FDDE016BA5}"/>
              </a:ext>
            </a:extLst>
          </p:cNvPr>
          <p:cNvSpPr/>
          <p:nvPr/>
        </p:nvSpPr>
        <p:spPr>
          <a:xfrm>
            <a:off x="793790" y="767246"/>
            <a:ext cx="12621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</a:rPr>
              <a:t>Market Gap</a:t>
            </a:r>
            <a:endParaRPr lang="en-US" sz="445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4421E42-5380-E51B-301E-E017F76DF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303800"/>
              </p:ext>
            </p:extLst>
          </p:nvPr>
        </p:nvGraphicFramePr>
        <p:xfrm>
          <a:off x="538975" y="2471234"/>
          <a:ext cx="13552450" cy="328713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776225">
                  <a:extLst>
                    <a:ext uri="{9D8B030D-6E8A-4147-A177-3AD203B41FA5}">
                      <a16:colId xmlns:a16="http://schemas.microsoft.com/office/drawing/2014/main" val="1949646279"/>
                    </a:ext>
                  </a:extLst>
                </a:gridCol>
                <a:gridCol w="6776225">
                  <a:extLst>
                    <a:ext uri="{9D8B030D-6E8A-4147-A177-3AD203B41FA5}">
                      <a16:colId xmlns:a16="http://schemas.microsoft.com/office/drawing/2014/main" val="831524390"/>
                    </a:ext>
                  </a:extLst>
                </a:gridCol>
              </a:tblGrid>
              <a:tr h="829155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  <a:latin typeface="Inter Medium" panose="020B0604020202020204" charset="0"/>
                          <a:ea typeface="Inter Medium" panose="020B0604020202020204" charset="0"/>
                        </a:rPr>
                        <a:t>Traditional Biodegradables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  <a:latin typeface="Inter Medium" panose="020B0604020202020204" charset="0"/>
                          <a:ea typeface="Inter Medium" panose="020B0604020202020204" charset="0"/>
                        </a:rPr>
                        <a:t>AI-Designed Polymers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2957588"/>
                  </a:ext>
                </a:extLst>
              </a:tr>
              <a:tr h="629177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Require 50-60°C &amp; 60-70% humidity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sz="1600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Function across diverse conditions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2104846201"/>
                  </a:ext>
                </a:extLst>
              </a:tr>
              <a:tr h="613317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Take 6-24 months for full breakdown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sz="1600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Immediate activation via triggers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867193830"/>
                  </a:ext>
                </a:extLst>
              </a:tr>
              <a:tr h="602166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sz="1600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Leave microplastic residues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sz="1600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Complete molecular disassembly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2322417319"/>
                  </a:ext>
                </a:extLst>
              </a:tr>
              <a:tr h="613317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Limited to industrial compost facilities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sz="1600" dirty="0">
                          <a:effectLst/>
                          <a:latin typeface="Inter Medium" panose="020B0604020202020204" charset="0"/>
                          <a:ea typeface="Inter Medium" panose="020B0604020202020204" charset="0"/>
                        </a:rPr>
                        <a:t>Field-deployable in natural environments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246683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10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9810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AI-Designed Molecular Kill Switches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185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Mechanism &amp; Innovation: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Machine learning optimizes molecular structures. It uses environmental triggers for targeted disassembly. These triggers include pH, temperature, and microbes.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0753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Example: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Harvard's "spider" molecule dismantles colloidal cages on command. This is achieved using differentiable MD simulations.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003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Key advantage: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Programmable decomposition avoids persistent contamination.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905272-9EE9-31E2-BAD2-6E5CCC9870E1}"/>
              </a:ext>
            </a:extLst>
          </p:cNvPr>
          <p:cNvSpPr/>
          <p:nvPr/>
        </p:nvSpPr>
        <p:spPr>
          <a:xfrm>
            <a:off x="12823903" y="7727795"/>
            <a:ext cx="1773044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A33D0-58FA-493D-5218-4FC15970C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D1EE02-355C-A2D3-5F50-E8858AF67041}"/>
              </a:ext>
            </a:extLst>
          </p:cNvPr>
          <p:cNvSpPr/>
          <p:nvPr/>
        </p:nvSpPr>
        <p:spPr>
          <a:xfrm>
            <a:off x="12823903" y="7727795"/>
            <a:ext cx="1773044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85E0A919-12BD-D4E8-8625-8120947D3C1D}"/>
              </a:ext>
            </a:extLst>
          </p:cNvPr>
          <p:cNvSpPr/>
          <p:nvPr/>
        </p:nvSpPr>
        <p:spPr>
          <a:xfrm>
            <a:off x="793791" y="767245"/>
            <a:ext cx="8840863" cy="1619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</a:rPr>
              <a:t>Our Solution: Self Decomposing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</a:rPr>
              <a:t>Chemicals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585206C-9D73-1590-B266-F2797B12FAA2}"/>
              </a:ext>
            </a:extLst>
          </p:cNvPr>
          <p:cNvSpPr/>
          <p:nvPr/>
        </p:nvSpPr>
        <p:spPr>
          <a:xfrm>
            <a:off x="859644" y="266319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Calibri" panose="020F0502020204030204" pitchFamily="34" charset="0"/>
              <a:buChar char="•"/>
            </a:pPr>
            <a:r>
              <a:rPr lang="en-US" sz="1750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AI designs chemicals/polymers with embedded "molecular kill switches."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A56837F-B160-165E-58EF-0F721DB16909}"/>
              </a:ext>
            </a:extLst>
          </p:cNvPr>
          <p:cNvSpPr/>
          <p:nvPr/>
        </p:nvSpPr>
        <p:spPr>
          <a:xfrm>
            <a:off x="859643" y="361580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0" i="0" dirty="0">
                <a:effectLst/>
                <a:latin typeface="Inter Medium" panose="020B0604020202020204" charset="0"/>
                <a:ea typeface="Inter Medium" panose="020B0604020202020204" charset="0"/>
              </a:rPr>
              <a:t>These switches activate decomposition based on environmental triggers (e.g., pH, temperature, microbial presence).</a:t>
            </a:r>
            <a:endParaRPr lang="en-IN" sz="1750" b="0" i="0" dirty="0">
              <a:effectLst/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6C0FD7-B512-9190-A4DA-A43193A8F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525" y="0"/>
            <a:ext cx="442387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0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model&#10;&#10;AI-generated content may be incorrect.">
            <a:extLst>
              <a:ext uri="{FF2B5EF4-FFF2-40B4-BE49-F238E27FC236}">
                <a16:creationId xmlns:a16="http://schemas.microsoft.com/office/drawing/2014/main" id="{5EC122F8-04D5-C0EC-1F22-3B0C9CA8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32" y="2278380"/>
            <a:ext cx="7812024" cy="4977384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28ABC33-AF52-B70E-63A7-BF92BD9E329B}"/>
              </a:ext>
            </a:extLst>
          </p:cNvPr>
          <p:cNvSpPr/>
          <p:nvPr/>
        </p:nvSpPr>
        <p:spPr>
          <a:xfrm>
            <a:off x="2403134" y="1028152"/>
            <a:ext cx="9810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>
                <a:solidFill>
                  <a:srgbClr val="030303"/>
                </a:solidFill>
                <a:latin typeface="DM Sans Semi Bold"/>
              </a:rPr>
              <a:t>Workflow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E9E5DC-1291-995C-C017-AC10AD6B5878}"/>
              </a:ext>
            </a:extLst>
          </p:cNvPr>
          <p:cNvSpPr/>
          <p:nvPr/>
        </p:nvSpPr>
        <p:spPr>
          <a:xfrm>
            <a:off x="12823903" y="7727795"/>
            <a:ext cx="1773044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19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0240"/>
            <a:ext cx="9348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Chemical Design for Agriculture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32648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62882"/>
            <a:ext cx="4081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Microbe-Activated Pesticides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53301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Decompose when soil biodiversity thresholds are met. Prevent chemical persistence in degraded soils.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132648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963001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pH-Responsive Fertilizer Coatings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07750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Release nutrients only at optimal soil acidity (pH 6-7). Reduce urea waste from 40% to &lt;10%.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132648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962882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Temperature-Triggered Bioplastics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07631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Breakdown initiates at 35°C (ambient Punjab summer temps). Eliminate stubble burning through biodegradable crop covers.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129CC6-E449-5095-0CDA-8079C36FCA68}"/>
              </a:ext>
            </a:extLst>
          </p:cNvPr>
          <p:cNvSpPr/>
          <p:nvPr/>
        </p:nvSpPr>
        <p:spPr>
          <a:xfrm>
            <a:off x="12823903" y="7727795"/>
            <a:ext cx="1773044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667</Words>
  <Application>Microsoft Office PowerPoint</Application>
  <PresentationFormat>Custom</PresentationFormat>
  <Paragraphs>105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Inter Medium</vt:lpstr>
      <vt:lpstr>Arial</vt:lpstr>
      <vt:lpstr>Calibri</vt:lpstr>
      <vt:lpstr>DM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Ajitesh Gupta</cp:lastModifiedBy>
  <cp:revision>3</cp:revision>
  <dcterms:created xsi:type="dcterms:W3CDTF">2025-04-07T06:44:54Z</dcterms:created>
  <dcterms:modified xsi:type="dcterms:W3CDTF">2025-04-08T14:07:14Z</dcterms:modified>
</cp:coreProperties>
</file>